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media/image19.jpg" ContentType="image/jpeg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media/image20.jpg" ContentType="image/jpeg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8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8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-4608" y="-10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0DE8C-47F1-E541-B4DD-C4EB8DF58A07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8A881-B894-ED44-9108-D3317422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26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CDC475-BD9A-4C4C-9E91-34CA21719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04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CDC475-BD9A-4C4C-9E91-34CA2171916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79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DC783-E05A-4A5C-B6B2-D122634CCAF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0CCB-B833-4F9C-BE26-8584887C26F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0B6B6-5364-4F13-945A-310570B70D8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2948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3816902" cy="9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15" tIns="45958" rIns="91915" bIns="45958">
            <a:spAutoFit/>
          </a:bodyPr>
          <a:lstStyle>
            <a:lvl1pPr>
              <a:defRPr sz="5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3972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3816902" cy="9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15" tIns="45958" rIns="91915" bIns="45958">
            <a:spAutoFit/>
          </a:bodyPr>
          <a:lstStyle>
            <a:lvl1pPr>
              <a:defRPr sz="5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4996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3816902" cy="9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15" tIns="45958" rIns="91915" bIns="45958">
            <a:spAutoFit/>
          </a:bodyPr>
          <a:lstStyle>
            <a:lvl1pPr>
              <a:defRPr sz="5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FC7D5-90DA-4854-B9E6-12740C9658E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94C673-82F9-4F54-80CC-1FFE34CDB56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First photo is maintenance installing timber blocking to shore up span.</a:t>
            </a:r>
          </a:p>
          <a:p>
            <a:r>
              <a:rPr lang="en-US" altLang="en-US"/>
              <a:t>Second shows blocking in place.</a:t>
            </a:r>
          </a:p>
          <a:p>
            <a:r>
              <a:rPr lang="en-US" altLang="en-US"/>
              <a:t>Third is a closeup of the end of the girder.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9E402F-A650-4C9A-AD5D-DEB46085AEE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CBAE51-2ED1-4336-B3A3-FB317E3D649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07C07-8FE4-4C5B-9F4C-FA591435D15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562C38-502C-4483-AA23-028DA397515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8F5DB9-0AEA-4094-AC90-2D89FBC9DD3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9B17AC-F13F-40BA-AF9B-8EE8DE7E123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25E3F5-CCEB-4C3F-9F63-B0161109DB0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B5F6C-D655-4F72-8454-C23A1A6F6B6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998231-1583-4B95-ADEC-C9962C9D8A4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4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on Left 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0421" y="506501"/>
            <a:ext cx="3791764" cy="595917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4223" y="517343"/>
            <a:ext cx="4021699" cy="5538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421" y="1102417"/>
            <a:ext cx="3791763" cy="4960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0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on Left 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0421" y="506501"/>
            <a:ext cx="3791764" cy="595917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4223" y="517343"/>
            <a:ext cx="4021699" cy="270520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421" y="1102417"/>
            <a:ext cx="3791763" cy="4960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32464" y="3354676"/>
            <a:ext cx="4021699" cy="270694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7269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Top, Three Photos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3112" y="506501"/>
            <a:ext cx="8295209" cy="595917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3113" y="1262591"/>
            <a:ext cx="8295209" cy="3156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3368822" y="4556787"/>
            <a:ext cx="2430483" cy="149748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423366" y="4555033"/>
            <a:ext cx="2430483" cy="149748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6296080" y="4555034"/>
            <a:ext cx="2430483" cy="149748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6898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7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6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7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on Left Bullet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of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0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0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50362"/>
            <a:ext cx="5486400" cy="566738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07499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111710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6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62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5" r:id="rId10"/>
    <p:sldLayoutId id="2147483672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381" y="2574073"/>
            <a:ext cx="8402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D7D5B"/>
                </a:solidFill>
                <a:latin typeface="Arial Black"/>
                <a:cs typeface="Arial Black"/>
              </a:rPr>
              <a:t>Post Seismic Bridge Inspection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81" y="3223471"/>
            <a:ext cx="714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/>
              </a:rPr>
              <a:t>Check Bearings</a:t>
            </a:r>
          </a:p>
        </p:txBody>
      </p:sp>
    </p:spTree>
    <p:extLst>
      <p:ext uri="{BB962C8B-B14F-4D97-AF65-F5344CB8AC3E}">
        <p14:creationId xmlns:p14="http://schemas.microsoft.com/office/powerpoint/2010/main" val="653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>
            <a:spLocks noChangeAspect="1"/>
          </p:cNvSpPr>
          <p:nvPr/>
        </p:nvSpPr>
        <p:spPr>
          <a:xfrm>
            <a:off x="2467262" y="2162175"/>
            <a:ext cx="4215861" cy="4264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368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l" defTabSz="457200" eaLnBrk="1" hangingPunct="1">
              <a:defRPr/>
            </a:pPr>
            <a:r>
              <a:rPr lang="en-US" altLang="en-US" sz="3600" dirty="0">
                <a:solidFill>
                  <a:srgbClr val="1D7D5B"/>
                </a:solidFill>
                <a:effectLst/>
                <a:latin typeface="Arial Black"/>
                <a:cs typeface="Arial Black"/>
              </a:rPr>
              <a:t>6. Bearings (cont’d)</a:t>
            </a:r>
          </a:p>
          <a:p>
            <a:pPr algn="l" defTabSz="457200" eaLnBrk="1" hangingPunct="1">
              <a:defRPr/>
            </a:pPr>
            <a:r>
              <a:rPr 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</a:rPr>
              <a:t>Rocker Bearing</a:t>
            </a:r>
          </a:p>
          <a:p>
            <a:pPr algn="l" defTabSz="457200" eaLnBrk="1" hangingPunct="1">
              <a:defRPr/>
            </a:pPr>
            <a:endParaRPr lang="en-US" sz="3600" dirty="0">
              <a:solidFill>
                <a:srgbClr val="1D7D5B"/>
              </a:solidFill>
              <a:effectLst/>
              <a:latin typeface="Arial Black"/>
              <a:cs typeface="Arial Black"/>
            </a:endParaRPr>
          </a:p>
          <a:p>
            <a:pPr algn="l" defTabSz="457200" eaLnBrk="1" hangingPunct="1">
              <a:defRPr/>
            </a:pPr>
            <a:endParaRPr lang="en-US" sz="3600" dirty="0">
              <a:solidFill>
                <a:srgbClr val="1D7D5B"/>
              </a:solidFill>
              <a:effectLst/>
              <a:latin typeface="Arial Black"/>
              <a:cs typeface="Arial Black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81000" y="1548353"/>
            <a:ext cx="8382000" cy="432847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/>
        </p:spPr>
        <p:txBody>
          <a:bodyPr/>
          <a:lstStyle/>
          <a:p>
            <a:pPr marL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Missing/Toppled Bearing Rocker/Span on Blocks</a:t>
            </a:r>
          </a:p>
        </p:txBody>
      </p:sp>
    </p:spTree>
    <p:extLst>
      <p:ext uri="{BB962C8B-B14F-4D97-AF65-F5344CB8AC3E}">
        <p14:creationId xmlns:p14="http://schemas.microsoft.com/office/powerpoint/2010/main" val="133055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>
            <a:spLocks noChangeAspect="1"/>
          </p:cNvSpPr>
          <p:nvPr/>
        </p:nvSpPr>
        <p:spPr>
          <a:xfrm>
            <a:off x="4725988" y="2305050"/>
            <a:ext cx="3960812" cy="2962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368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bject 23"/>
          <p:cNvSpPr>
            <a:spLocks noChangeAspect="1"/>
          </p:cNvSpPr>
          <p:nvPr/>
        </p:nvSpPr>
        <p:spPr>
          <a:xfrm>
            <a:off x="484157" y="2295525"/>
            <a:ext cx="4140200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368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28600"/>
            <a:ext cx="82296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l" defTabSz="457200" eaLnBrk="1" hangingPunct="1">
              <a:defRPr/>
            </a:pPr>
            <a:r>
              <a:rPr lang="en-US" altLang="en-US" sz="3600" dirty="0">
                <a:solidFill>
                  <a:srgbClr val="1D7D5B"/>
                </a:solidFill>
                <a:effectLst/>
                <a:latin typeface="Arial Black"/>
                <a:cs typeface="Arial Black"/>
              </a:rPr>
              <a:t>6. Bearings (cont’d)</a:t>
            </a:r>
          </a:p>
          <a:p>
            <a:pPr algn="l" defTabSz="457200" eaLnBrk="1" hangingPunct="1">
              <a:defRPr/>
            </a:pPr>
            <a:r>
              <a:rPr lang="en-US" sz="3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</a:rPr>
              <a:t>Rocker Bearings</a:t>
            </a:r>
          </a:p>
          <a:p>
            <a:pPr algn="l" defTabSz="457200" eaLnBrk="1" hangingPunct="1">
              <a:defRPr/>
            </a:pPr>
            <a:endParaRPr lang="en-US" sz="3600" dirty="0">
              <a:solidFill>
                <a:srgbClr val="1D7D5B"/>
              </a:solidFill>
              <a:effectLst/>
              <a:latin typeface="Arial Black"/>
              <a:cs typeface="Arial Black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14350" y="1685925"/>
            <a:ext cx="8410575" cy="447675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pPr marL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Failed Rocker Bearing / Damaged Bottom Flange</a:t>
            </a:r>
          </a:p>
        </p:txBody>
      </p:sp>
    </p:spTree>
    <p:extLst>
      <p:ext uri="{BB962C8B-B14F-4D97-AF65-F5344CB8AC3E}">
        <p14:creationId xmlns:p14="http://schemas.microsoft.com/office/powerpoint/2010/main" val="291658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Exercise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857"/>
            <a:ext cx="8229600" cy="373130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2800" dirty="0"/>
              <a:t>Fill out forms for the last bridge</a:t>
            </a:r>
          </a:p>
        </p:txBody>
      </p:sp>
    </p:spTree>
    <p:extLst>
      <p:ext uri="{BB962C8B-B14F-4D97-AF65-F5344CB8AC3E}">
        <p14:creationId xmlns:p14="http://schemas.microsoft.com/office/powerpoint/2010/main" val="335442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38225" y="242889"/>
            <a:ext cx="696277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228600" algn="l"/>
              </a:tabLs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228600" algn="l"/>
              </a:tabLs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CCECFF"/>
              </a:buClr>
              <a:buSzPct val="70000"/>
              <a:buFontTx/>
              <a:buNone/>
              <a:defRPr/>
            </a:pPr>
            <a:r>
              <a:rPr lang="en-US" altLang="en-US" sz="1800" dirty="0">
                <a:cs typeface="Times New Roman" panose="02020603050405020304" pitchFamily="18" charset="0"/>
              </a:rPr>
              <a:t>STATE OF CALIFORNIA</a:t>
            </a:r>
            <a:endParaRPr lang="en-US" altLang="en-US" sz="1800" b="0" dirty="0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CCECFF"/>
              </a:buClr>
              <a:buSzPct val="70000"/>
              <a:buFontTx/>
              <a:buNone/>
              <a:defRPr/>
            </a:pPr>
            <a:r>
              <a:rPr lang="en-US" altLang="en-US" sz="1800" dirty="0">
                <a:cs typeface="Times New Roman" panose="02020603050405020304" pitchFamily="18" charset="0"/>
              </a:rPr>
              <a:t>SAFETY ASSESSMENT PROGRAM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rgbClr val="CCECFF"/>
              </a:buClr>
              <a:buSzPct val="70000"/>
              <a:buFontTx/>
              <a:buNone/>
              <a:defRPr/>
            </a:pPr>
            <a:r>
              <a:rPr lang="en-US" altLang="en-US" sz="1800" dirty="0">
                <a:cs typeface="Times New Roman" panose="02020603050405020304" pitchFamily="18" charset="0"/>
              </a:rPr>
              <a:t>                                                   BRIDGE                           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rgbClr val="CCECFF"/>
              </a:buClr>
              <a:buSzPct val="70000"/>
              <a:buFontTx/>
              <a:buNone/>
              <a:defRPr/>
            </a:pPr>
            <a:endParaRPr lang="en-US" altLang="en-US" sz="1800" b="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Clr>
                <a:srgbClr val="CCECFF"/>
              </a:buClr>
              <a:buSzPct val="70000"/>
              <a:buFontTx/>
              <a:buNone/>
              <a:defRPr/>
            </a:pPr>
            <a:r>
              <a:rPr lang="en-US" altLang="en-US" sz="1800" b="0" dirty="0"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en-US" altLang="en-US" sz="1100" b="0" dirty="0">
                <a:cs typeface="Times New Roman" panose="02020603050405020304" pitchFamily="18" charset="0"/>
              </a:rPr>
              <a:t>Assessment Report No.  _________</a:t>
            </a:r>
            <a:endParaRPr lang="en-US" altLang="en-US" sz="11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51852" r="6934" b="16852"/>
          <a:stretch/>
        </p:blipFill>
        <p:spPr>
          <a:xfrm>
            <a:off x="1238251" y="1917701"/>
            <a:ext cx="6677025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0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0700" y="428328"/>
            <a:ext cx="228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1100" dirty="0">
                <a:cs typeface="Arial" panose="020B0604020202020204" pitchFamily="34" charset="0"/>
              </a:rPr>
              <a:t>Assessment Report # _________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12592" r="8061" b="57593"/>
          <a:stretch/>
        </p:blipFill>
        <p:spPr>
          <a:xfrm>
            <a:off x="895350" y="711201"/>
            <a:ext cx="7181968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7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295775" y="333366"/>
            <a:ext cx="3028950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Clr>
                <a:srgbClr val="CCECFF"/>
              </a:buClr>
              <a:buSzPct val="70000"/>
              <a:buFontTx/>
              <a:buNone/>
              <a:defRPr/>
            </a:pPr>
            <a:r>
              <a:rPr lang="en-US" altLang="en-US" sz="1100" b="0" dirty="0">
                <a:cs typeface="Times New Roman" panose="02020603050405020304" pitchFamily="18" charset="0"/>
              </a:rPr>
              <a:t>Assessment Report # _____________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44074" r="9259" b="12963"/>
          <a:stretch/>
        </p:blipFill>
        <p:spPr>
          <a:xfrm>
            <a:off x="1643062" y="749300"/>
            <a:ext cx="5881688" cy="52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22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9"/>
          <p:cNvSpPr>
            <a:spLocks noChangeAspect="1"/>
          </p:cNvSpPr>
          <p:nvPr/>
        </p:nvSpPr>
        <p:spPr>
          <a:xfrm>
            <a:off x="1736310" y="2270066"/>
            <a:ext cx="5655090" cy="4176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3682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28600"/>
            <a:ext cx="82296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l" defTabSz="457200">
              <a:defRPr/>
            </a:pPr>
            <a:r>
              <a:rPr lang="en-US" altLang="en-US" sz="3600" dirty="0">
                <a:solidFill>
                  <a:srgbClr val="1D7D5B"/>
                </a:solidFill>
                <a:effectLst/>
                <a:latin typeface="Arial Black"/>
                <a:cs typeface="Arial Black"/>
              </a:rPr>
              <a:t>6. Bearings (cont’d)</a:t>
            </a:r>
          </a:p>
          <a:p>
            <a:pPr algn="l" defTabSz="457200"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/>
                <a:cs typeface="Arial Black"/>
              </a:rPr>
              <a:t>All Bearings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53768" y="1476375"/>
            <a:ext cx="8939212" cy="533400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pPr marL="5143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Bearings Failed and Cannot Confirm Load Path</a:t>
            </a:r>
          </a:p>
        </p:txBody>
      </p:sp>
    </p:spTree>
    <p:extLst>
      <p:ext uri="{BB962C8B-B14F-4D97-AF65-F5344CB8AC3E}">
        <p14:creationId xmlns:p14="http://schemas.microsoft.com/office/powerpoint/2010/main" val="1604447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00250" y="2334073"/>
            <a:ext cx="5132956" cy="4070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l" defTabSz="457200">
              <a:defRPr/>
            </a:pPr>
            <a:r>
              <a:rPr lang="en-US" altLang="en-US" sz="3600" dirty="0">
                <a:solidFill>
                  <a:srgbClr val="1D7D5B"/>
                </a:solidFill>
                <a:effectLst/>
                <a:latin typeface="Arial Black"/>
                <a:cs typeface="Arial Black"/>
              </a:rPr>
              <a:t>6. Bearings (cont’d)</a:t>
            </a:r>
          </a:p>
          <a:p>
            <a:pPr algn="l" defTabSz="457200">
              <a:defRPr/>
            </a:pPr>
            <a:r>
              <a:rPr 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</a:rPr>
              <a:t>Steel Pin Bearing and Others</a:t>
            </a:r>
          </a:p>
          <a:p>
            <a:pPr algn="l" defTabSz="457200">
              <a:defRPr/>
            </a:pPr>
            <a:endParaRPr lang="en-US" sz="3600" dirty="0">
              <a:solidFill>
                <a:srgbClr val="1D7D5B"/>
              </a:solidFill>
              <a:effectLst/>
              <a:latin typeface="Arial Black"/>
              <a:cs typeface="Arial Black"/>
            </a:endParaRPr>
          </a:p>
          <a:p>
            <a:pPr algn="l" defTabSz="457200">
              <a:defRPr/>
            </a:pPr>
            <a:endParaRPr lang="en-US" sz="3600" dirty="0">
              <a:solidFill>
                <a:srgbClr val="1D7D5B"/>
              </a:solidFill>
              <a:effectLst/>
              <a:latin typeface="Arial Black"/>
              <a:cs typeface="Arial Black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1681" y="1466849"/>
            <a:ext cx="8932294" cy="638175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pPr marL="62865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Girder End Spalling above Bearing</a:t>
            </a:r>
          </a:p>
        </p:txBody>
      </p:sp>
    </p:spTree>
    <p:extLst>
      <p:ext uri="{BB962C8B-B14F-4D97-AF65-F5344CB8AC3E}">
        <p14:creationId xmlns:p14="http://schemas.microsoft.com/office/powerpoint/2010/main" val="252298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228600"/>
            <a:ext cx="8229600" cy="48818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l" defTabSz="457200">
              <a:defRPr/>
            </a:pPr>
            <a:r>
              <a:rPr lang="en-US" altLang="en-US" sz="3600" dirty="0">
                <a:solidFill>
                  <a:srgbClr val="1D7D5B"/>
                </a:solidFill>
                <a:effectLst/>
                <a:latin typeface="Arial Black"/>
                <a:cs typeface="Arial Black"/>
              </a:rPr>
              <a:t>6. Bearings (cont’d)</a:t>
            </a:r>
          </a:p>
          <a:p>
            <a:pPr algn="l" defTabSz="457200"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/>
                <a:cs typeface="Arial Black"/>
              </a:rPr>
              <a:t>Seat Loss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/>
              <a:cs typeface="Arial Black"/>
            </a:endParaRPr>
          </a:p>
          <a:p>
            <a:pPr algn="l" defTabSz="457200">
              <a:defRPr/>
            </a:pPr>
            <a:endParaRPr lang="en-US" sz="3600" dirty="0">
              <a:solidFill>
                <a:srgbClr val="1D7D5B"/>
              </a:solidFill>
              <a:effectLst/>
              <a:latin typeface="Arial Black"/>
              <a:cs typeface="Arial Black"/>
            </a:endParaRPr>
          </a:p>
        </p:txBody>
      </p:sp>
      <p:sp>
        <p:nvSpPr>
          <p:cNvPr id="10" name="object 5"/>
          <p:cNvSpPr>
            <a:spLocks noChangeAspect="1"/>
          </p:cNvSpPr>
          <p:nvPr/>
        </p:nvSpPr>
        <p:spPr>
          <a:xfrm>
            <a:off x="457200" y="1893625"/>
            <a:ext cx="2941638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ject 2"/>
          <p:cNvSpPr>
            <a:spLocks noChangeAspect="1"/>
          </p:cNvSpPr>
          <p:nvPr/>
        </p:nvSpPr>
        <p:spPr>
          <a:xfrm>
            <a:off x="4793559" y="1893625"/>
            <a:ext cx="3949999" cy="2764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ject 3"/>
          <p:cNvSpPr>
            <a:spLocks noChangeAspect="1"/>
          </p:cNvSpPr>
          <p:nvPr/>
        </p:nvSpPr>
        <p:spPr>
          <a:xfrm>
            <a:off x="1237858" y="4068067"/>
            <a:ext cx="3371850" cy="2359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114425" y="1322125"/>
            <a:ext cx="6981826" cy="487625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pPr marL="5715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Girder End Spalling &amp; Loss of Seat</a:t>
            </a:r>
          </a:p>
        </p:txBody>
      </p:sp>
    </p:spTree>
    <p:extLst>
      <p:ext uri="{BB962C8B-B14F-4D97-AF65-F5344CB8AC3E}">
        <p14:creationId xmlns:p14="http://schemas.microsoft.com/office/powerpoint/2010/main" val="43343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95934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10 Steps of Assessment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576943" y="1013721"/>
            <a:ext cx="5105400" cy="5715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>
                <a:latin typeface="+mj-lt"/>
              </a:rPr>
              <a:t>Check </a:t>
            </a:r>
            <a:r>
              <a:rPr lang="en-US" altLang="en-US" sz="2000" u="sng" dirty="0">
                <a:latin typeface="+mj-lt"/>
              </a:rPr>
              <a:t>Approaches</a:t>
            </a:r>
            <a:endParaRPr lang="en-US" altLang="en-US" sz="2000" dirty="0">
              <a:latin typeface="+mj-lt"/>
            </a:endParaRP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>
                <a:latin typeface="+mj-lt"/>
              </a:rPr>
              <a:t>Check </a:t>
            </a:r>
            <a:r>
              <a:rPr lang="en-US" altLang="en-US" sz="2000" u="sng" dirty="0">
                <a:latin typeface="+mj-lt"/>
              </a:rPr>
              <a:t>Rails</a:t>
            </a:r>
            <a:r>
              <a:rPr lang="en-US" altLang="en-US" sz="2000" dirty="0">
                <a:latin typeface="+mj-lt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>
                <a:latin typeface="+mj-lt"/>
              </a:rPr>
              <a:t>Check </a:t>
            </a:r>
            <a:r>
              <a:rPr lang="en-US" altLang="en-US" sz="2000" u="sng" dirty="0">
                <a:latin typeface="+mj-lt"/>
              </a:rPr>
              <a:t>Expansion Joints</a:t>
            </a:r>
            <a:r>
              <a:rPr lang="en-US" altLang="en-US" sz="2000" dirty="0">
                <a:latin typeface="+mj-lt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>
                <a:latin typeface="+mj-lt"/>
              </a:rPr>
              <a:t>Check </a:t>
            </a:r>
            <a:r>
              <a:rPr lang="en-US" altLang="en-US" sz="2000" u="sng" dirty="0" err="1">
                <a:latin typeface="+mj-lt"/>
              </a:rPr>
              <a:t>Wingwalls</a:t>
            </a:r>
            <a:endParaRPr lang="en-US" altLang="en-US" sz="2000" dirty="0">
              <a:latin typeface="+mj-lt"/>
            </a:endParaRP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>
                <a:latin typeface="+mj-lt"/>
              </a:rPr>
              <a:t>Check </a:t>
            </a:r>
            <a:r>
              <a:rPr lang="en-US" altLang="en-US" sz="2000" u="sng" dirty="0">
                <a:latin typeface="+mj-lt"/>
              </a:rPr>
              <a:t>Abutments</a:t>
            </a:r>
            <a:r>
              <a:rPr lang="en-US" altLang="en-US" sz="2000" dirty="0">
                <a:latin typeface="+mj-lt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>
                <a:latin typeface="+mj-lt"/>
              </a:rPr>
              <a:t>Check </a:t>
            </a:r>
            <a:r>
              <a:rPr lang="en-US" altLang="en-US" sz="2000" u="sng" dirty="0">
                <a:latin typeface="+mj-lt"/>
              </a:rPr>
              <a:t>Bearings</a:t>
            </a:r>
            <a:r>
              <a:rPr lang="en-US" altLang="en-US" sz="2000" dirty="0">
                <a:latin typeface="+mj-lt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>
                <a:latin typeface="+mj-lt"/>
              </a:rPr>
              <a:t>Check </a:t>
            </a:r>
            <a:r>
              <a:rPr lang="en-US" altLang="en-US" sz="2000" u="sng" dirty="0">
                <a:latin typeface="+mj-lt"/>
              </a:rPr>
              <a:t>Girders</a:t>
            </a:r>
            <a:r>
              <a:rPr lang="en-US" altLang="en-US" sz="2000" dirty="0">
                <a:latin typeface="+mj-lt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>
                <a:latin typeface="+mj-lt"/>
              </a:rPr>
              <a:t>Check </a:t>
            </a:r>
            <a:r>
              <a:rPr lang="en-US" altLang="en-US" sz="2000" u="sng" dirty="0">
                <a:latin typeface="+mj-lt"/>
              </a:rPr>
              <a:t>Soffit and Deck</a:t>
            </a:r>
            <a:r>
              <a:rPr lang="en-US" altLang="en-US" sz="2000" dirty="0">
                <a:latin typeface="+mj-lt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>
                <a:latin typeface="+mj-lt"/>
              </a:rPr>
              <a:t>Check </a:t>
            </a:r>
            <a:r>
              <a:rPr lang="en-US" altLang="en-US" sz="2000" u="sng" dirty="0">
                <a:latin typeface="+mj-lt"/>
              </a:rPr>
              <a:t>Bents or Columns</a:t>
            </a:r>
            <a:r>
              <a:rPr lang="en-US" altLang="en-US" sz="2000" dirty="0">
                <a:latin typeface="+mj-lt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>
                <a:latin typeface="+mj-lt"/>
              </a:rPr>
              <a:t>Check </a:t>
            </a:r>
            <a:r>
              <a:rPr lang="en-US" altLang="en-US" sz="2000" u="sng" dirty="0">
                <a:latin typeface="+mj-lt"/>
              </a:rPr>
              <a:t>Caps</a:t>
            </a:r>
            <a:endParaRPr lang="en-US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74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3956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Sixth Part</a:t>
            </a:r>
            <a:br>
              <a:rPr lang="en-US" altLang="en-US" dirty="0"/>
            </a:b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Bearings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469543" y="1406956"/>
            <a:ext cx="5105400" cy="5715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Approaches</a:t>
            </a: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Rails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Expansion Joints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 err="1"/>
              <a:t>Wingwalls</a:t>
            </a:r>
            <a:endParaRPr lang="en-US" altLang="en-US" sz="2000" dirty="0"/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Abutments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Check </a:t>
            </a:r>
            <a:r>
              <a:rPr lang="en-US" altLang="en-US" sz="2000" u="sng" dirty="0">
                <a:solidFill>
                  <a:srgbClr val="FF0000"/>
                </a:solidFill>
              </a:rPr>
              <a:t>Bearings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Girders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Soffit and Deck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Bents or Columns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  <a:defRPr/>
            </a:pPr>
            <a:r>
              <a:rPr lang="en-US" altLang="en-US" sz="2000" dirty="0"/>
              <a:t>Check </a:t>
            </a:r>
            <a:r>
              <a:rPr lang="en-US" altLang="en-US" sz="2000" u="sng" dirty="0"/>
              <a:t>Caps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0811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6. Bearings</a:t>
            </a:r>
          </a:p>
        </p:txBody>
      </p:sp>
      <p:pic>
        <p:nvPicPr>
          <p:cNvPr id="5123" name="Picture 3" descr="BridgeProfile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4" y="1259102"/>
            <a:ext cx="8229600" cy="4138613"/>
          </a:xfrm>
          <a:noFill/>
          <a:ln w="38100" cap="flat" algn="ctr">
            <a:solidFill>
              <a:srgbClr val="1919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1828804" y="1944903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1.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80535" y="4476690"/>
            <a:ext cx="4106292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6.  Bearings – broken keeper bolts, tilted rockers, cracked concrete under bearing pads</a:t>
            </a:r>
          </a:p>
        </p:txBody>
      </p:sp>
      <p:sp>
        <p:nvSpPr>
          <p:cNvPr id="351239" name="Freeform 7"/>
          <p:cNvSpPr>
            <a:spLocks/>
          </p:cNvSpPr>
          <p:nvPr/>
        </p:nvSpPr>
        <p:spPr bwMode="auto">
          <a:xfrm>
            <a:off x="990604" y="1852827"/>
            <a:ext cx="909638" cy="387351"/>
          </a:xfrm>
          <a:custGeom>
            <a:avLst/>
            <a:gdLst>
              <a:gd name="T0" fmla="*/ 0 w 573"/>
              <a:gd name="T1" fmla="*/ 154 h 244"/>
              <a:gd name="T2" fmla="*/ 120 w 573"/>
              <a:gd name="T3" fmla="*/ 238 h 244"/>
              <a:gd name="T4" fmla="*/ 222 w 573"/>
              <a:gd name="T5" fmla="*/ 190 h 244"/>
              <a:gd name="T6" fmla="*/ 222 w 573"/>
              <a:gd name="T7" fmla="*/ 40 h 244"/>
              <a:gd name="T8" fmla="*/ 360 w 573"/>
              <a:gd name="T9" fmla="*/ 22 h 244"/>
              <a:gd name="T10" fmla="*/ 573 w 573"/>
              <a:gd name="T11" fmla="*/ 17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" h="244">
                <a:moveTo>
                  <a:pt x="0" y="154"/>
                </a:moveTo>
                <a:cubicBezTo>
                  <a:pt x="20" y="168"/>
                  <a:pt x="83" y="232"/>
                  <a:pt x="120" y="238"/>
                </a:cubicBezTo>
                <a:cubicBezTo>
                  <a:pt x="157" y="244"/>
                  <a:pt x="205" y="223"/>
                  <a:pt x="222" y="190"/>
                </a:cubicBezTo>
                <a:cubicBezTo>
                  <a:pt x="239" y="157"/>
                  <a:pt x="199" y="68"/>
                  <a:pt x="222" y="40"/>
                </a:cubicBezTo>
                <a:cubicBezTo>
                  <a:pt x="245" y="12"/>
                  <a:pt x="302" y="0"/>
                  <a:pt x="360" y="22"/>
                </a:cubicBezTo>
                <a:cubicBezTo>
                  <a:pt x="418" y="44"/>
                  <a:pt x="529" y="141"/>
                  <a:pt x="573" y="1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 b="1"/>
          </a:p>
        </p:txBody>
      </p: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2590804" y="1563903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2.</a:t>
            </a:r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1981204" y="2249703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2.</a:t>
            </a:r>
          </a:p>
        </p:txBody>
      </p:sp>
      <p:sp>
        <p:nvSpPr>
          <p:cNvPr id="351242" name="Freeform 10"/>
          <p:cNvSpPr>
            <a:spLocks/>
          </p:cNvSpPr>
          <p:nvPr/>
        </p:nvSpPr>
        <p:spPr bwMode="auto">
          <a:xfrm>
            <a:off x="2066931" y="2057615"/>
            <a:ext cx="1090613" cy="612775"/>
          </a:xfrm>
          <a:custGeom>
            <a:avLst/>
            <a:gdLst>
              <a:gd name="T0" fmla="*/ 0 w 687"/>
              <a:gd name="T1" fmla="*/ 106 h 386"/>
              <a:gd name="T2" fmla="*/ 57 w 687"/>
              <a:gd name="T3" fmla="*/ 133 h 386"/>
              <a:gd name="T4" fmla="*/ 120 w 687"/>
              <a:gd name="T5" fmla="*/ 94 h 386"/>
              <a:gd name="T6" fmla="*/ 138 w 687"/>
              <a:gd name="T7" fmla="*/ 25 h 386"/>
              <a:gd name="T8" fmla="*/ 228 w 687"/>
              <a:gd name="T9" fmla="*/ 1 h 386"/>
              <a:gd name="T10" fmla="*/ 315 w 687"/>
              <a:gd name="T11" fmla="*/ 34 h 386"/>
              <a:gd name="T12" fmla="*/ 333 w 687"/>
              <a:gd name="T13" fmla="*/ 97 h 386"/>
              <a:gd name="T14" fmla="*/ 309 w 687"/>
              <a:gd name="T15" fmla="*/ 151 h 386"/>
              <a:gd name="T16" fmla="*/ 246 w 687"/>
              <a:gd name="T17" fmla="*/ 187 h 386"/>
              <a:gd name="T18" fmla="*/ 171 w 687"/>
              <a:gd name="T19" fmla="*/ 235 h 386"/>
              <a:gd name="T20" fmla="*/ 138 w 687"/>
              <a:gd name="T21" fmla="*/ 313 h 386"/>
              <a:gd name="T22" fmla="*/ 252 w 687"/>
              <a:gd name="T23" fmla="*/ 367 h 386"/>
              <a:gd name="T24" fmla="*/ 399 w 687"/>
              <a:gd name="T25" fmla="*/ 244 h 386"/>
              <a:gd name="T26" fmla="*/ 522 w 687"/>
              <a:gd name="T27" fmla="*/ 241 h 386"/>
              <a:gd name="T28" fmla="*/ 555 w 687"/>
              <a:gd name="T29" fmla="*/ 292 h 386"/>
              <a:gd name="T30" fmla="*/ 540 w 687"/>
              <a:gd name="T31" fmla="*/ 361 h 386"/>
              <a:gd name="T32" fmla="*/ 615 w 687"/>
              <a:gd name="T33" fmla="*/ 385 h 386"/>
              <a:gd name="T34" fmla="*/ 687 w 687"/>
              <a:gd name="T35" fmla="*/ 352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87" h="386">
                <a:moveTo>
                  <a:pt x="0" y="106"/>
                </a:moveTo>
                <a:cubicBezTo>
                  <a:pt x="10" y="111"/>
                  <a:pt x="37" y="135"/>
                  <a:pt x="57" y="133"/>
                </a:cubicBezTo>
                <a:cubicBezTo>
                  <a:pt x="77" y="131"/>
                  <a:pt x="106" y="112"/>
                  <a:pt x="120" y="94"/>
                </a:cubicBezTo>
                <a:cubicBezTo>
                  <a:pt x="134" y="76"/>
                  <a:pt x="120" y="40"/>
                  <a:pt x="138" y="25"/>
                </a:cubicBezTo>
                <a:cubicBezTo>
                  <a:pt x="156" y="10"/>
                  <a:pt x="199" y="0"/>
                  <a:pt x="228" y="1"/>
                </a:cubicBezTo>
                <a:cubicBezTo>
                  <a:pt x="257" y="2"/>
                  <a:pt x="298" y="18"/>
                  <a:pt x="315" y="34"/>
                </a:cubicBezTo>
                <a:cubicBezTo>
                  <a:pt x="332" y="50"/>
                  <a:pt x="334" y="78"/>
                  <a:pt x="333" y="97"/>
                </a:cubicBezTo>
                <a:cubicBezTo>
                  <a:pt x="332" y="116"/>
                  <a:pt x="323" y="136"/>
                  <a:pt x="309" y="151"/>
                </a:cubicBezTo>
                <a:cubicBezTo>
                  <a:pt x="295" y="166"/>
                  <a:pt x="269" y="173"/>
                  <a:pt x="246" y="187"/>
                </a:cubicBezTo>
                <a:cubicBezTo>
                  <a:pt x="223" y="201"/>
                  <a:pt x="189" y="214"/>
                  <a:pt x="171" y="235"/>
                </a:cubicBezTo>
                <a:cubicBezTo>
                  <a:pt x="153" y="256"/>
                  <a:pt x="125" y="291"/>
                  <a:pt x="138" y="313"/>
                </a:cubicBezTo>
                <a:cubicBezTo>
                  <a:pt x="151" y="335"/>
                  <a:pt x="209" y="378"/>
                  <a:pt x="252" y="367"/>
                </a:cubicBezTo>
                <a:cubicBezTo>
                  <a:pt x="295" y="356"/>
                  <a:pt x="354" y="265"/>
                  <a:pt x="399" y="244"/>
                </a:cubicBezTo>
                <a:cubicBezTo>
                  <a:pt x="444" y="223"/>
                  <a:pt x="496" y="233"/>
                  <a:pt x="522" y="241"/>
                </a:cubicBezTo>
                <a:cubicBezTo>
                  <a:pt x="548" y="249"/>
                  <a:pt x="552" y="272"/>
                  <a:pt x="555" y="292"/>
                </a:cubicBezTo>
                <a:cubicBezTo>
                  <a:pt x="558" y="312"/>
                  <a:pt x="530" y="346"/>
                  <a:pt x="540" y="361"/>
                </a:cubicBezTo>
                <a:cubicBezTo>
                  <a:pt x="550" y="376"/>
                  <a:pt x="591" y="386"/>
                  <a:pt x="615" y="385"/>
                </a:cubicBezTo>
                <a:cubicBezTo>
                  <a:pt x="639" y="384"/>
                  <a:pt x="672" y="359"/>
                  <a:pt x="687" y="35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 b="1"/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3124204" y="2402103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3.</a:t>
            </a:r>
          </a:p>
        </p:txBody>
      </p:sp>
      <p:sp>
        <p:nvSpPr>
          <p:cNvPr id="351244" name="Text Box 12"/>
          <p:cNvSpPr txBox="1">
            <a:spLocks noChangeArrowheads="1"/>
          </p:cNvSpPr>
          <p:nvPr/>
        </p:nvSpPr>
        <p:spPr bwMode="auto">
          <a:xfrm>
            <a:off x="2057404" y="3011703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4.</a:t>
            </a:r>
          </a:p>
        </p:txBody>
      </p:sp>
      <p:sp>
        <p:nvSpPr>
          <p:cNvPr id="351246" name="Text Box 14"/>
          <p:cNvSpPr txBox="1">
            <a:spLocks noChangeArrowheads="1"/>
          </p:cNvSpPr>
          <p:nvPr/>
        </p:nvSpPr>
        <p:spPr bwMode="auto">
          <a:xfrm>
            <a:off x="3429004" y="3392701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5.</a:t>
            </a:r>
          </a:p>
        </p:txBody>
      </p:sp>
      <p:sp>
        <p:nvSpPr>
          <p:cNvPr id="351247" name="Freeform 15"/>
          <p:cNvSpPr>
            <a:spLocks/>
          </p:cNvSpPr>
          <p:nvPr/>
        </p:nvSpPr>
        <p:spPr bwMode="auto">
          <a:xfrm>
            <a:off x="2286006" y="3316502"/>
            <a:ext cx="1204913" cy="673100"/>
          </a:xfrm>
          <a:custGeom>
            <a:avLst/>
            <a:gdLst>
              <a:gd name="T0" fmla="*/ 0 w 759"/>
              <a:gd name="T1" fmla="*/ 0 h 424"/>
              <a:gd name="T2" fmla="*/ 96 w 759"/>
              <a:gd name="T3" fmla="*/ 48 h 424"/>
              <a:gd name="T4" fmla="*/ 96 w 759"/>
              <a:gd name="T5" fmla="*/ 192 h 424"/>
              <a:gd name="T6" fmla="*/ 96 w 759"/>
              <a:gd name="T7" fmla="*/ 336 h 424"/>
              <a:gd name="T8" fmla="*/ 192 w 759"/>
              <a:gd name="T9" fmla="*/ 411 h 424"/>
              <a:gd name="T10" fmla="*/ 330 w 759"/>
              <a:gd name="T11" fmla="*/ 417 h 424"/>
              <a:gd name="T12" fmla="*/ 432 w 759"/>
              <a:gd name="T13" fmla="*/ 384 h 424"/>
              <a:gd name="T14" fmla="*/ 489 w 759"/>
              <a:gd name="T15" fmla="*/ 261 h 424"/>
              <a:gd name="T16" fmla="*/ 633 w 759"/>
              <a:gd name="T17" fmla="*/ 297 h 424"/>
              <a:gd name="T18" fmla="*/ 699 w 759"/>
              <a:gd name="T19" fmla="*/ 207 h 424"/>
              <a:gd name="T20" fmla="*/ 759 w 759"/>
              <a:gd name="T21" fmla="*/ 19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9" h="424">
                <a:moveTo>
                  <a:pt x="0" y="0"/>
                </a:moveTo>
                <a:cubicBezTo>
                  <a:pt x="40" y="8"/>
                  <a:pt x="80" y="16"/>
                  <a:pt x="96" y="48"/>
                </a:cubicBezTo>
                <a:cubicBezTo>
                  <a:pt x="112" y="80"/>
                  <a:pt x="96" y="144"/>
                  <a:pt x="96" y="192"/>
                </a:cubicBezTo>
                <a:cubicBezTo>
                  <a:pt x="96" y="240"/>
                  <a:pt x="80" y="300"/>
                  <a:pt x="96" y="336"/>
                </a:cubicBezTo>
                <a:cubicBezTo>
                  <a:pt x="112" y="372"/>
                  <a:pt x="153" y="398"/>
                  <a:pt x="192" y="411"/>
                </a:cubicBezTo>
                <a:cubicBezTo>
                  <a:pt x="231" y="424"/>
                  <a:pt x="290" y="421"/>
                  <a:pt x="330" y="417"/>
                </a:cubicBezTo>
                <a:cubicBezTo>
                  <a:pt x="370" y="413"/>
                  <a:pt x="405" y="410"/>
                  <a:pt x="432" y="384"/>
                </a:cubicBezTo>
                <a:cubicBezTo>
                  <a:pt x="459" y="358"/>
                  <a:pt x="456" y="275"/>
                  <a:pt x="489" y="261"/>
                </a:cubicBezTo>
                <a:cubicBezTo>
                  <a:pt x="522" y="247"/>
                  <a:pt x="598" y="306"/>
                  <a:pt x="633" y="297"/>
                </a:cubicBezTo>
                <a:cubicBezTo>
                  <a:pt x="668" y="288"/>
                  <a:pt x="678" y="224"/>
                  <a:pt x="699" y="207"/>
                </a:cubicBezTo>
                <a:cubicBezTo>
                  <a:pt x="720" y="190"/>
                  <a:pt x="747" y="195"/>
                  <a:pt x="759" y="19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 b="1"/>
          </a:p>
        </p:txBody>
      </p:sp>
      <p:sp>
        <p:nvSpPr>
          <p:cNvPr id="351249" name="Text Box 17"/>
          <p:cNvSpPr txBox="1">
            <a:spLocks noChangeArrowheads="1"/>
          </p:cNvSpPr>
          <p:nvPr/>
        </p:nvSpPr>
        <p:spPr bwMode="auto">
          <a:xfrm>
            <a:off x="3810004" y="3392702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6</a:t>
            </a:r>
          </a:p>
        </p:txBody>
      </p:sp>
      <p:sp>
        <p:nvSpPr>
          <p:cNvPr id="351250" name="Line 18"/>
          <p:cNvSpPr>
            <a:spLocks noChangeShapeType="1"/>
          </p:cNvSpPr>
          <p:nvPr/>
        </p:nvSpPr>
        <p:spPr bwMode="auto">
          <a:xfrm flipH="1" flipV="1">
            <a:off x="3157543" y="2923596"/>
            <a:ext cx="762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1251" name="Line 19"/>
          <p:cNvSpPr>
            <a:spLocks noChangeShapeType="1"/>
          </p:cNvSpPr>
          <p:nvPr/>
        </p:nvSpPr>
        <p:spPr bwMode="auto">
          <a:xfrm flipH="1" flipV="1">
            <a:off x="3767143" y="2694996"/>
            <a:ext cx="1524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1252" name="Freeform 20"/>
          <p:cNvSpPr>
            <a:spLocks/>
          </p:cNvSpPr>
          <p:nvPr/>
        </p:nvSpPr>
        <p:spPr bwMode="auto">
          <a:xfrm>
            <a:off x="3639236" y="3576638"/>
            <a:ext cx="180975" cy="42863"/>
          </a:xfrm>
          <a:custGeom>
            <a:avLst/>
            <a:gdLst>
              <a:gd name="T0" fmla="*/ 0 w 114"/>
              <a:gd name="T1" fmla="*/ 0 h 27"/>
              <a:gd name="T2" fmla="*/ 51 w 114"/>
              <a:gd name="T3" fmla="*/ 6 h 27"/>
              <a:gd name="T4" fmla="*/ 114 w 114"/>
              <a:gd name="T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" h="27">
                <a:moveTo>
                  <a:pt x="0" y="0"/>
                </a:moveTo>
                <a:cubicBezTo>
                  <a:pt x="8" y="1"/>
                  <a:pt x="32" y="2"/>
                  <a:pt x="51" y="6"/>
                </a:cubicBezTo>
                <a:cubicBezTo>
                  <a:pt x="70" y="10"/>
                  <a:pt x="101" y="23"/>
                  <a:pt x="114" y="2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1253" name="Freeform 21"/>
          <p:cNvSpPr>
            <a:spLocks/>
          </p:cNvSpPr>
          <p:nvPr/>
        </p:nvSpPr>
        <p:spPr bwMode="auto">
          <a:xfrm>
            <a:off x="2809881" y="2902165"/>
            <a:ext cx="119063" cy="66675"/>
          </a:xfrm>
          <a:custGeom>
            <a:avLst/>
            <a:gdLst>
              <a:gd name="T0" fmla="*/ 75 w 75"/>
              <a:gd name="T1" fmla="*/ 0 h 42"/>
              <a:gd name="T2" fmla="*/ 0 w 75"/>
              <a:gd name="T3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2">
                <a:moveTo>
                  <a:pt x="75" y="0"/>
                </a:moveTo>
                <a:lnTo>
                  <a:pt x="0" y="42"/>
                </a:lnTo>
              </a:path>
            </a:pathLst>
          </a:cu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 b="1"/>
          </a:p>
        </p:txBody>
      </p:sp>
      <p:sp>
        <p:nvSpPr>
          <p:cNvPr id="351254" name="Freeform 22"/>
          <p:cNvSpPr>
            <a:spLocks/>
          </p:cNvSpPr>
          <p:nvPr/>
        </p:nvSpPr>
        <p:spPr bwMode="auto">
          <a:xfrm>
            <a:off x="2786067" y="2887876"/>
            <a:ext cx="133350" cy="76200"/>
          </a:xfrm>
          <a:custGeom>
            <a:avLst/>
            <a:gdLst>
              <a:gd name="T0" fmla="*/ 84 w 84"/>
              <a:gd name="T1" fmla="*/ 0 h 48"/>
              <a:gd name="T2" fmla="*/ 0 w 84"/>
              <a:gd name="T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4" h="48">
                <a:moveTo>
                  <a:pt x="84" y="0"/>
                </a:moveTo>
                <a:lnTo>
                  <a:pt x="0" y="48"/>
                </a:lnTo>
              </a:path>
            </a:pathLst>
          </a:custGeom>
          <a:noFill/>
          <a:ln w="9525" cap="flat" cmpd="sng">
            <a:solidFill>
              <a:srgbClr val="19192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 b="1"/>
          </a:p>
        </p:txBody>
      </p:sp>
      <p:sp>
        <p:nvSpPr>
          <p:cNvPr id="351255" name="Freeform 23"/>
          <p:cNvSpPr>
            <a:spLocks/>
          </p:cNvSpPr>
          <p:nvPr/>
        </p:nvSpPr>
        <p:spPr bwMode="auto">
          <a:xfrm>
            <a:off x="2733681" y="2883115"/>
            <a:ext cx="157163" cy="80963"/>
          </a:xfrm>
          <a:custGeom>
            <a:avLst/>
            <a:gdLst>
              <a:gd name="T0" fmla="*/ 99 w 99"/>
              <a:gd name="T1" fmla="*/ 0 h 51"/>
              <a:gd name="T2" fmla="*/ 0 w 99"/>
              <a:gd name="T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" h="51">
                <a:moveTo>
                  <a:pt x="99" y="0"/>
                </a:moveTo>
                <a:lnTo>
                  <a:pt x="0" y="51"/>
                </a:lnTo>
              </a:path>
            </a:pathLst>
          </a:custGeom>
          <a:noFill/>
          <a:ln w="9525" cap="flat" cmpd="sng">
            <a:solidFill>
              <a:srgbClr val="19192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 b="1"/>
          </a:p>
        </p:txBody>
      </p:sp>
      <p:sp>
        <p:nvSpPr>
          <p:cNvPr id="351245" name="Freeform 13"/>
          <p:cNvSpPr>
            <a:spLocks/>
          </p:cNvSpPr>
          <p:nvPr/>
        </p:nvSpPr>
        <p:spPr bwMode="auto">
          <a:xfrm>
            <a:off x="1069979" y="2386227"/>
            <a:ext cx="2482850" cy="949325"/>
          </a:xfrm>
          <a:custGeom>
            <a:avLst/>
            <a:gdLst>
              <a:gd name="T0" fmla="*/ 1447 w 1564"/>
              <a:gd name="T1" fmla="*/ 100 h 598"/>
              <a:gd name="T2" fmla="*/ 1513 w 1564"/>
              <a:gd name="T3" fmla="*/ 73 h 598"/>
              <a:gd name="T4" fmla="*/ 1564 w 1564"/>
              <a:gd name="T5" fmla="*/ 106 h 598"/>
              <a:gd name="T6" fmla="*/ 1516 w 1564"/>
              <a:gd name="T7" fmla="*/ 178 h 598"/>
              <a:gd name="T8" fmla="*/ 1318 w 1564"/>
              <a:gd name="T9" fmla="*/ 268 h 598"/>
              <a:gd name="T10" fmla="*/ 1150 w 1564"/>
              <a:gd name="T11" fmla="*/ 349 h 598"/>
              <a:gd name="T12" fmla="*/ 1054 w 1564"/>
              <a:gd name="T13" fmla="*/ 346 h 598"/>
              <a:gd name="T14" fmla="*/ 955 w 1564"/>
              <a:gd name="T15" fmla="*/ 322 h 598"/>
              <a:gd name="T16" fmla="*/ 811 w 1564"/>
              <a:gd name="T17" fmla="*/ 241 h 598"/>
              <a:gd name="T18" fmla="*/ 574 w 1564"/>
              <a:gd name="T19" fmla="*/ 202 h 598"/>
              <a:gd name="T20" fmla="*/ 493 w 1564"/>
              <a:gd name="T21" fmla="*/ 31 h 598"/>
              <a:gd name="T22" fmla="*/ 403 w 1564"/>
              <a:gd name="T23" fmla="*/ 19 h 598"/>
              <a:gd name="T24" fmla="*/ 343 w 1564"/>
              <a:gd name="T25" fmla="*/ 67 h 598"/>
              <a:gd name="T26" fmla="*/ 271 w 1564"/>
              <a:gd name="T27" fmla="*/ 55 h 598"/>
              <a:gd name="T28" fmla="*/ 217 w 1564"/>
              <a:gd name="T29" fmla="*/ 151 h 598"/>
              <a:gd name="T30" fmla="*/ 82 w 1564"/>
              <a:gd name="T31" fmla="*/ 175 h 598"/>
              <a:gd name="T32" fmla="*/ 4 w 1564"/>
              <a:gd name="T33" fmla="*/ 265 h 598"/>
              <a:gd name="T34" fmla="*/ 109 w 1564"/>
              <a:gd name="T35" fmla="*/ 352 h 598"/>
              <a:gd name="T36" fmla="*/ 277 w 1564"/>
              <a:gd name="T37" fmla="*/ 340 h 598"/>
              <a:gd name="T38" fmla="*/ 313 w 1564"/>
              <a:gd name="T39" fmla="*/ 424 h 598"/>
              <a:gd name="T40" fmla="*/ 286 w 1564"/>
              <a:gd name="T41" fmla="*/ 538 h 598"/>
              <a:gd name="T42" fmla="*/ 562 w 1564"/>
              <a:gd name="T43" fmla="*/ 595 h 598"/>
              <a:gd name="T44" fmla="*/ 691 w 1564"/>
              <a:gd name="T45" fmla="*/ 559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64" h="598">
                <a:moveTo>
                  <a:pt x="1447" y="100"/>
                </a:moveTo>
                <a:cubicBezTo>
                  <a:pt x="1458" y="96"/>
                  <a:pt x="1494" y="72"/>
                  <a:pt x="1513" y="73"/>
                </a:cubicBezTo>
                <a:cubicBezTo>
                  <a:pt x="1532" y="74"/>
                  <a:pt x="1564" y="89"/>
                  <a:pt x="1564" y="106"/>
                </a:cubicBezTo>
                <a:cubicBezTo>
                  <a:pt x="1564" y="123"/>
                  <a:pt x="1557" y="151"/>
                  <a:pt x="1516" y="178"/>
                </a:cubicBezTo>
                <a:cubicBezTo>
                  <a:pt x="1475" y="205"/>
                  <a:pt x="1379" y="240"/>
                  <a:pt x="1318" y="268"/>
                </a:cubicBezTo>
                <a:cubicBezTo>
                  <a:pt x="1257" y="296"/>
                  <a:pt x="1194" y="336"/>
                  <a:pt x="1150" y="349"/>
                </a:cubicBezTo>
                <a:cubicBezTo>
                  <a:pt x="1106" y="362"/>
                  <a:pt x="1086" y="350"/>
                  <a:pt x="1054" y="346"/>
                </a:cubicBezTo>
                <a:cubicBezTo>
                  <a:pt x="1022" y="342"/>
                  <a:pt x="996" y="340"/>
                  <a:pt x="955" y="322"/>
                </a:cubicBezTo>
                <a:cubicBezTo>
                  <a:pt x="914" y="304"/>
                  <a:pt x="874" y="261"/>
                  <a:pt x="811" y="241"/>
                </a:cubicBezTo>
                <a:cubicBezTo>
                  <a:pt x="748" y="221"/>
                  <a:pt x="627" y="237"/>
                  <a:pt x="574" y="202"/>
                </a:cubicBezTo>
                <a:cubicBezTo>
                  <a:pt x="521" y="167"/>
                  <a:pt x="522" y="62"/>
                  <a:pt x="493" y="31"/>
                </a:cubicBezTo>
                <a:cubicBezTo>
                  <a:pt x="464" y="0"/>
                  <a:pt x="428" y="13"/>
                  <a:pt x="403" y="19"/>
                </a:cubicBezTo>
                <a:cubicBezTo>
                  <a:pt x="378" y="25"/>
                  <a:pt x="365" y="61"/>
                  <a:pt x="343" y="67"/>
                </a:cubicBezTo>
                <a:cubicBezTo>
                  <a:pt x="321" y="73"/>
                  <a:pt x="292" y="41"/>
                  <a:pt x="271" y="55"/>
                </a:cubicBezTo>
                <a:cubicBezTo>
                  <a:pt x="250" y="69"/>
                  <a:pt x="249" y="131"/>
                  <a:pt x="217" y="151"/>
                </a:cubicBezTo>
                <a:cubicBezTo>
                  <a:pt x="185" y="171"/>
                  <a:pt x="118" y="156"/>
                  <a:pt x="82" y="175"/>
                </a:cubicBezTo>
                <a:cubicBezTo>
                  <a:pt x="46" y="194"/>
                  <a:pt x="0" y="236"/>
                  <a:pt x="4" y="265"/>
                </a:cubicBezTo>
                <a:cubicBezTo>
                  <a:pt x="8" y="294"/>
                  <a:pt x="64" y="340"/>
                  <a:pt x="109" y="352"/>
                </a:cubicBezTo>
                <a:cubicBezTo>
                  <a:pt x="154" y="364"/>
                  <a:pt x="243" y="328"/>
                  <a:pt x="277" y="340"/>
                </a:cubicBezTo>
                <a:cubicBezTo>
                  <a:pt x="311" y="352"/>
                  <a:pt x="312" y="391"/>
                  <a:pt x="313" y="424"/>
                </a:cubicBezTo>
                <a:cubicBezTo>
                  <a:pt x="314" y="457"/>
                  <a:pt x="244" y="509"/>
                  <a:pt x="286" y="538"/>
                </a:cubicBezTo>
                <a:cubicBezTo>
                  <a:pt x="328" y="567"/>
                  <a:pt x="495" y="592"/>
                  <a:pt x="562" y="595"/>
                </a:cubicBezTo>
                <a:cubicBezTo>
                  <a:pt x="629" y="598"/>
                  <a:pt x="664" y="566"/>
                  <a:pt x="691" y="55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lang="en-US" b="1"/>
          </a:p>
        </p:txBody>
      </p:sp>
      <p:sp>
        <p:nvSpPr>
          <p:cNvPr id="2" name="Rectangle 1"/>
          <p:cNvSpPr/>
          <p:nvPr/>
        </p:nvSpPr>
        <p:spPr>
          <a:xfrm>
            <a:off x="4214673" y="3735616"/>
            <a:ext cx="24397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514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8"/>
          <p:cNvSpPr>
            <a:spLocks noChangeAspect="1"/>
          </p:cNvSpPr>
          <p:nvPr/>
        </p:nvSpPr>
        <p:spPr>
          <a:xfrm>
            <a:off x="898958" y="2007909"/>
            <a:ext cx="7346083" cy="4224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l" defTabSz="457200" eaLnBrk="1" hangingPunct="1">
              <a:defRPr/>
            </a:pPr>
            <a:r>
              <a:rPr lang="en-US" altLang="en-US" sz="3600" dirty="0">
                <a:solidFill>
                  <a:srgbClr val="1D7D5B"/>
                </a:solidFill>
                <a:effectLst/>
                <a:latin typeface="Arial Black"/>
                <a:cs typeface="Arial Black"/>
              </a:rPr>
              <a:t>6. Bearings (cont’d)</a:t>
            </a:r>
          </a:p>
          <a:p>
            <a:pPr algn="l" defTabSz="457200" eaLnBrk="1" hangingPunct="1">
              <a:defRPr/>
            </a:pPr>
            <a:r>
              <a:rPr 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</a:rPr>
              <a:t>Steel Rocker Bearings</a:t>
            </a:r>
          </a:p>
          <a:p>
            <a:pPr algn="l" defTabSz="457200" eaLnBrk="1" hangingPunct="1">
              <a:defRPr/>
            </a:pPr>
            <a:endParaRPr lang="en-US" sz="3600" dirty="0">
              <a:solidFill>
                <a:srgbClr val="1D7D5B"/>
              </a:solidFill>
              <a:effectLst/>
              <a:latin typeface="Arial Black"/>
              <a:cs typeface="Arial Black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333026" y="1400861"/>
            <a:ext cx="4468304" cy="466628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extLst/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Tilted Rocker Bearing</a:t>
            </a:r>
          </a:p>
        </p:txBody>
      </p:sp>
    </p:spTree>
    <p:extLst>
      <p:ext uri="{BB962C8B-B14F-4D97-AF65-F5344CB8AC3E}">
        <p14:creationId xmlns:p14="http://schemas.microsoft.com/office/powerpoint/2010/main" val="403908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14085"/>
            <a:ext cx="8229600" cy="5966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l" defTabSz="457200" eaLnBrk="1" hangingPunct="1">
              <a:defRPr/>
            </a:pPr>
            <a:r>
              <a:rPr lang="en-US" altLang="en-US" sz="3600" dirty="0">
                <a:solidFill>
                  <a:srgbClr val="1D7D5B"/>
                </a:solidFill>
                <a:effectLst/>
                <a:latin typeface="Arial Black"/>
                <a:cs typeface="Arial Black"/>
              </a:rPr>
              <a:t>6. Bearings (cont’d)</a:t>
            </a:r>
          </a:p>
          <a:p>
            <a:pPr algn="l" defTabSz="457200" eaLnBrk="1" hangingPunct="1"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  <a:cs typeface="Arial Black"/>
              </a:rPr>
              <a:t>Steel Bearings</a:t>
            </a:r>
          </a:p>
          <a:p>
            <a:pPr algn="l" defTabSz="457200" eaLnBrk="1" hangingPunct="1">
              <a:defRPr/>
            </a:pPr>
            <a:endParaRPr lang="en-US" sz="3600" dirty="0">
              <a:solidFill>
                <a:srgbClr val="1D7D5B"/>
              </a:solidFill>
              <a:effectLst/>
              <a:latin typeface="Arial Black"/>
              <a:cs typeface="Arial Black"/>
            </a:endParaRPr>
          </a:p>
        </p:txBody>
      </p:sp>
      <p:sp>
        <p:nvSpPr>
          <p:cNvPr id="5" name="object 20"/>
          <p:cNvSpPr>
            <a:spLocks noChangeAspect="1"/>
          </p:cNvSpPr>
          <p:nvPr/>
        </p:nvSpPr>
        <p:spPr>
          <a:xfrm>
            <a:off x="933250" y="2048917"/>
            <a:ext cx="7268903" cy="4065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5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5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5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5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590087" y="1425542"/>
            <a:ext cx="5948314" cy="461488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extLst/>
        </p:spPr>
        <p:txBody>
          <a:bodyPr/>
          <a:lstStyle/>
          <a:p>
            <a:pPr marL="395288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Cracking under Masonry Plate</a:t>
            </a:r>
          </a:p>
        </p:txBody>
      </p:sp>
    </p:spTree>
    <p:extLst>
      <p:ext uri="{BB962C8B-B14F-4D97-AF65-F5344CB8AC3E}">
        <p14:creationId xmlns:p14="http://schemas.microsoft.com/office/powerpoint/2010/main" val="158387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228600"/>
            <a:ext cx="8229600" cy="6386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l" defTabSz="457200" eaLnBrk="1" hangingPunct="1">
              <a:defRPr/>
            </a:pPr>
            <a:r>
              <a:rPr lang="en-US" altLang="en-US" sz="3600" dirty="0">
                <a:solidFill>
                  <a:srgbClr val="1D7D5B"/>
                </a:solidFill>
                <a:effectLst/>
                <a:latin typeface="Arial Black"/>
                <a:cs typeface="Arial Black"/>
              </a:rPr>
              <a:t>6. Bearings (cont’d)</a:t>
            </a:r>
          </a:p>
          <a:p>
            <a:pPr algn="l" defTabSz="457200" eaLnBrk="1" hangingPunct="1">
              <a:defRPr/>
            </a:pPr>
            <a:r>
              <a:rPr 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</a:rPr>
              <a:t>Steel Pin Bearings</a:t>
            </a:r>
          </a:p>
          <a:p>
            <a:pPr algn="l" defTabSz="457200" eaLnBrk="1" hangingPunct="1">
              <a:defRPr/>
            </a:pPr>
            <a:endParaRPr lang="en-US" altLang="en-US" sz="3600" dirty="0">
              <a:solidFill>
                <a:srgbClr val="1D7D5B"/>
              </a:solidFill>
              <a:effectLst/>
              <a:latin typeface="Arial Black"/>
              <a:cs typeface="Arial Black"/>
            </a:endParaRPr>
          </a:p>
          <a:p>
            <a:pPr algn="l" defTabSz="457200" eaLnBrk="1" hangingPunct="1">
              <a:defRPr/>
            </a:pPr>
            <a:endParaRPr lang="en-US" sz="3600" dirty="0">
              <a:solidFill>
                <a:srgbClr val="1D7D5B"/>
              </a:solidFill>
              <a:effectLst/>
              <a:latin typeface="Arial Black"/>
              <a:cs typeface="Arial Black"/>
            </a:endParaRPr>
          </a:p>
          <a:p>
            <a:pPr algn="l" defTabSz="457200" eaLnBrk="1" hangingPunct="1">
              <a:defRPr/>
            </a:pPr>
            <a:endParaRPr lang="en-US" sz="3600" dirty="0">
              <a:solidFill>
                <a:srgbClr val="1D7D5B"/>
              </a:solidFill>
              <a:effectLst/>
              <a:latin typeface="Arial Black"/>
              <a:cs typeface="Arial Black"/>
            </a:endParaRPr>
          </a:p>
        </p:txBody>
      </p:sp>
      <p:sp>
        <p:nvSpPr>
          <p:cNvPr id="7" name="object 2"/>
          <p:cNvSpPr>
            <a:spLocks noChangeAspect="1"/>
          </p:cNvSpPr>
          <p:nvPr/>
        </p:nvSpPr>
        <p:spPr>
          <a:xfrm>
            <a:off x="568553" y="1976244"/>
            <a:ext cx="3267075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ject 5"/>
          <p:cNvSpPr>
            <a:spLocks noChangeAspect="1"/>
          </p:cNvSpPr>
          <p:nvPr/>
        </p:nvSpPr>
        <p:spPr>
          <a:xfrm>
            <a:off x="4748437" y="1976244"/>
            <a:ext cx="3375025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ject 4"/>
          <p:cNvSpPr>
            <a:spLocks noChangeAspect="1"/>
          </p:cNvSpPr>
          <p:nvPr/>
        </p:nvSpPr>
        <p:spPr>
          <a:xfrm>
            <a:off x="2935288" y="4418812"/>
            <a:ext cx="2940050" cy="20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894887" y="1377917"/>
            <a:ext cx="5326143" cy="461488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extLst/>
        </p:spPr>
        <p:txBody>
          <a:bodyPr/>
          <a:lstStyle/>
          <a:p>
            <a:pPr marL="395288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Spalling of Concrete</a:t>
            </a:r>
          </a:p>
        </p:txBody>
      </p:sp>
    </p:spTree>
    <p:extLst>
      <p:ext uri="{BB962C8B-B14F-4D97-AF65-F5344CB8AC3E}">
        <p14:creationId xmlns:p14="http://schemas.microsoft.com/office/powerpoint/2010/main" val="50561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l" defTabSz="457200" eaLnBrk="1" hangingPunct="1">
              <a:defRPr/>
            </a:pPr>
            <a:r>
              <a:rPr lang="en-US" altLang="en-US" sz="3600" dirty="0">
                <a:solidFill>
                  <a:srgbClr val="1D7D5B"/>
                </a:solidFill>
                <a:effectLst/>
                <a:latin typeface="Arial Black"/>
                <a:cs typeface="Arial Black"/>
              </a:rPr>
              <a:t>6. Bearings (cont’d)</a:t>
            </a:r>
          </a:p>
          <a:p>
            <a:pPr algn="l" defTabSz="457200" eaLnBrk="1" hangingPunct="1">
              <a:defRPr/>
            </a:pPr>
            <a:r>
              <a:rPr lang="en-US" sz="32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</a:rPr>
              <a:t>Steel Pin Bearings</a:t>
            </a:r>
          </a:p>
          <a:p>
            <a:pPr algn="l" defTabSz="457200" eaLnBrk="1" hangingPunct="1">
              <a:defRPr/>
            </a:pPr>
            <a:endParaRPr lang="en-US" sz="3600" dirty="0">
              <a:solidFill>
                <a:srgbClr val="1D7D5B"/>
              </a:solidFill>
              <a:effectLst/>
              <a:latin typeface="Arial Black"/>
              <a:cs typeface="Arial Black"/>
            </a:endParaRPr>
          </a:p>
        </p:txBody>
      </p:sp>
      <p:sp>
        <p:nvSpPr>
          <p:cNvPr id="6" name="object 4"/>
          <p:cNvSpPr>
            <a:spLocks noChangeAspect="1"/>
          </p:cNvSpPr>
          <p:nvPr/>
        </p:nvSpPr>
        <p:spPr>
          <a:xfrm>
            <a:off x="4603750" y="2260554"/>
            <a:ext cx="2928938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ject 5"/>
          <p:cNvSpPr>
            <a:spLocks noChangeAspect="1"/>
          </p:cNvSpPr>
          <p:nvPr/>
        </p:nvSpPr>
        <p:spPr>
          <a:xfrm>
            <a:off x="1606552" y="2260554"/>
            <a:ext cx="2924175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ject 2"/>
          <p:cNvSpPr>
            <a:spLocks noChangeAspect="1"/>
          </p:cNvSpPr>
          <p:nvPr/>
        </p:nvSpPr>
        <p:spPr>
          <a:xfrm>
            <a:off x="1589090" y="4394154"/>
            <a:ext cx="2941637" cy="20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ject 5"/>
          <p:cNvSpPr>
            <a:spLocks noChangeAspect="1"/>
          </p:cNvSpPr>
          <p:nvPr/>
        </p:nvSpPr>
        <p:spPr>
          <a:xfrm>
            <a:off x="4614863" y="4394154"/>
            <a:ext cx="294005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S"/>
              <a:defRPr/>
            </a:pPr>
            <a:endParaRPr sz="476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92612" y="1588564"/>
            <a:ext cx="8527538" cy="537624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/>
        </p:spPr>
        <p:txBody>
          <a:bodyPr/>
          <a:lstStyle/>
          <a:p>
            <a:pPr marL="5715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 Girder Seat Cracking and Spalling</a:t>
            </a:r>
          </a:p>
        </p:txBody>
      </p:sp>
    </p:spTree>
    <p:extLst>
      <p:ext uri="{BB962C8B-B14F-4D97-AF65-F5344CB8AC3E}">
        <p14:creationId xmlns:p14="http://schemas.microsoft.com/office/powerpoint/2010/main" val="247146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228600"/>
            <a:ext cx="8229600" cy="5443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l" defTabSz="457200" eaLnBrk="1" hangingPunct="1">
              <a:defRPr/>
            </a:pPr>
            <a:r>
              <a:rPr lang="en-US" altLang="en-US" sz="3600" dirty="0">
                <a:solidFill>
                  <a:srgbClr val="1D7D5B"/>
                </a:solidFill>
                <a:effectLst/>
                <a:latin typeface="Arial Black"/>
                <a:cs typeface="Arial Black"/>
              </a:rPr>
              <a:t>6. Bearings (cont’d)</a:t>
            </a:r>
          </a:p>
          <a:p>
            <a:pPr algn="l" defTabSz="457200" eaLnBrk="1" hangingPunct="1">
              <a:defRPr/>
            </a:pPr>
            <a:r>
              <a:rPr lang="en-US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/>
                <a:cs typeface="Arial Black"/>
              </a:rPr>
              <a:t>Bearings at Hinge Seats</a:t>
            </a:r>
          </a:p>
          <a:p>
            <a:pPr algn="l" defTabSz="457200" eaLnBrk="1" hangingPunct="1">
              <a:defRPr/>
            </a:pPr>
            <a:endParaRPr lang="en-US" sz="3600" dirty="0">
              <a:solidFill>
                <a:srgbClr val="1D7D5B"/>
              </a:solidFill>
              <a:effectLst/>
              <a:latin typeface="Arial Black"/>
              <a:cs typeface="Arial Black"/>
            </a:endParaRPr>
          </a:p>
          <a:p>
            <a:pPr algn="l" defTabSz="457200" eaLnBrk="1" hangingPunct="1">
              <a:defRPr/>
            </a:pPr>
            <a:endParaRPr lang="en-US" sz="3600" dirty="0">
              <a:solidFill>
                <a:srgbClr val="1D7D5B"/>
              </a:solidFill>
              <a:effectLst/>
              <a:latin typeface="Arial Black"/>
              <a:cs typeface="Arial Black"/>
            </a:endParaRPr>
          </a:p>
        </p:txBody>
      </p:sp>
      <p:pic>
        <p:nvPicPr>
          <p:cNvPr id="10244" name="Picture 2" descr="C:\001\BBIdamage\MVC-01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323177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C:\001\BBIdamage\MVC-012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2323177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C:\001\BBIdamage\MVC-008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56777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9525" y="1739735"/>
            <a:ext cx="9116111" cy="470066"/>
          </a:xfrm>
          <a:custGeom>
            <a:avLst/>
            <a:gdLst>
              <a:gd name="connsiteX0" fmla="*/ 14287 w 4095750"/>
              <a:gd name="connsiteY0" fmla="*/ 0 h 581025"/>
              <a:gd name="connsiteX1" fmla="*/ 280987 w 4095750"/>
              <a:gd name="connsiteY1" fmla="*/ 285750 h 581025"/>
              <a:gd name="connsiteX2" fmla="*/ 0 w 4095750"/>
              <a:gd name="connsiteY2" fmla="*/ 581025 h 581025"/>
              <a:gd name="connsiteX3" fmla="*/ 3962400 w 4095750"/>
              <a:gd name="connsiteY3" fmla="*/ 581025 h 581025"/>
              <a:gd name="connsiteX4" fmla="*/ 3705225 w 4095750"/>
              <a:gd name="connsiteY4" fmla="*/ 323850 h 581025"/>
              <a:gd name="connsiteX5" fmla="*/ 4095750 w 4095750"/>
              <a:gd name="connsiteY5" fmla="*/ 4763 h 581025"/>
              <a:gd name="connsiteX6" fmla="*/ 14287 w 4095750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5750" h="581025">
                <a:moveTo>
                  <a:pt x="14287" y="0"/>
                </a:moveTo>
                <a:lnTo>
                  <a:pt x="280987" y="285750"/>
                </a:lnTo>
                <a:lnTo>
                  <a:pt x="0" y="581025"/>
                </a:lnTo>
                <a:lnTo>
                  <a:pt x="3962400" y="581025"/>
                </a:lnTo>
                <a:lnTo>
                  <a:pt x="3705225" y="323850"/>
                </a:lnTo>
                <a:lnTo>
                  <a:pt x="4095750" y="4763"/>
                </a:lnTo>
                <a:lnTo>
                  <a:pt x="14287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/>
        </p:spPr>
        <p:txBody>
          <a:bodyPr/>
          <a:lstStyle/>
          <a:p>
            <a:pPr marL="5715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70000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Significant Hinge Seat Edge Spalling / Hinge Still Sound</a:t>
            </a:r>
          </a:p>
        </p:txBody>
      </p:sp>
    </p:spTree>
    <p:extLst>
      <p:ext uri="{BB962C8B-B14F-4D97-AF65-F5344CB8AC3E}">
        <p14:creationId xmlns:p14="http://schemas.microsoft.com/office/powerpoint/2010/main" val="17286997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WSDOT_PPT_TEMPLATE_PRINTVER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SDOT 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WSDOT_PPT_TEMPLATE_PRINTVERSION</Template>
  <TotalTime>170</TotalTime>
  <Words>315</Words>
  <Application>Microsoft Office PowerPoint</Application>
  <PresentationFormat>On-screen Show (4:3)</PresentationFormat>
  <Paragraphs>92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Garamond</vt:lpstr>
      <vt:lpstr>Times New Roman</vt:lpstr>
      <vt:lpstr>Wingdings</vt:lpstr>
      <vt:lpstr>WSDOT_PPT_TEMPLATE_PRINTVERSION</vt:lpstr>
      <vt:lpstr>WSDOT CONTENT SLIDES</vt:lpstr>
      <vt:lpstr>PowerPoint Presentation</vt:lpstr>
      <vt:lpstr>10 Steps of Assessment</vt:lpstr>
      <vt:lpstr>Sixth Part Bearings</vt:lpstr>
      <vt:lpstr>6. Bearings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WSDOT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Chang, Teri</dc:creator>
  <cp:lastModifiedBy>Williams, Stephanie</cp:lastModifiedBy>
  <cp:revision>22</cp:revision>
  <cp:lastPrinted>2015-12-15T18:11:53Z</cp:lastPrinted>
  <dcterms:created xsi:type="dcterms:W3CDTF">2017-03-06T23:49:09Z</dcterms:created>
  <dcterms:modified xsi:type="dcterms:W3CDTF">2017-04-18T18:22:53Z</dcterms:modified>
  <cp:contentStatus/>
</cp:coreProperties>
</file>